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6" r:id="rId5"/>
    <p:sldId id="281" r:id="rId6"/>
    <p:sldId id="287" r:id="rId7"/>
    <p:sldId id="309" r:id="rId8"/>
    <p:sldId id="326" r:id="rId9"/>
    <p:sldId id="308" r:id="rId10"/>
    <p:sldId id="312" r:id="rId11"/>
    <p:sldId id="313" r:id="rId12"/>
    <p:sldId id="327" r:id="rId13"/>
    <p:sldId id="314" r:id="rId14"/>
    <p:sldId id="321" r:id="rId15"/>
    <p:sldId id="316" r:id="rId16"/>
    <p:sldId id="317" r:id="rId17"/>
    <p:sldId id="318" r:id="rId18"/>
    <p:sldId id="325" r:id="rId19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19"/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614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27/04/2025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27/04/2025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FCAD-B393-479F-C8A8-2B2FDF27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2C41C-3280-AA14-427A-B5584794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6506F-F326-49BE-ADB7-5498ACCA1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E7802-6474-0667-3E39-794D833CB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06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A76C0-89BD-186B-379E-D778A516C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00A07-4CB4-745A-C270-5D744A0FD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0B6B6-4948-CF47-250F-A6CF0E25D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DB34-F9D7-7EA5-5789-7030F77F2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07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06B7A-F949-CF62-BB5E-EF0144FA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C5F17-631F-233F-AF7B-A0336B8E7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D1B84-8276-F437-7BDA-AC3BD21E5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7F7F3-ABF4-56F8-29F5-D7618D452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2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05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TRANSFER LEARNING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605" y="1601089"/>
            <a:ext cx="2343071" cy="190859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Steps: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Select source 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Feature extraction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Fine-tuning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Model adaptation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Transfer learning steps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F4651EB-A740-FE92-C511-DFBBE28F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95" y="1601089"/>
            <a:ext cx="5293594" cy="42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069" y="765652"/>
            <a:ext cx="4107439" cy="197416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i="0" dirty="0" err="1">
                <a:effectLst/>
                <a:latin typeface="IBM Plex Sans" panose="020B0503050203000203" pitchFamily="34" charset="0"/>
              </a:rPr>
              <a:t>ResNet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 (11.7M-60M parameters)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VGG (138M-144M parameters)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Inception (6.8M-54M parameters)</a:t>
            </a:r>
          </a:p>
          <a:p>
            <a:r>
              <a:rPr lang="en-GB" sz="1200" b="0" i="0" dirty="0" err="1">
                <a:effectLst/>
                <a:latin typeface="IBM Plex Sans" panose="020B0503050203000203" pitchFamily="34" charset="0"/>
              </a:rPr>
              <a:t>EfficientNet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 (5.3M-66M parameters)</a:t>
            </a:r>
          </a:p>
          <a:p>
            <a:r>
              <a:rPr lang="en-GB" sz="1200" b="0" i="0" dirty="0" err="1">
                <a:effectLst/>
                <a:latin typeface="IBM Plex Sans" panose="020B0503050203000203" pitchFamily="34" charset="0"/>
              </a:rPr>
              <a:t>MobileNet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 (4.2M-6.9M parameters)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099" y="787717"/>
            <a:ext cx="8357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PRE-TRAINED MODELS</a:t>
            </a:r>
          </a:p>
        </p:txBody>
      </p:sp>
      <p:pic>
        <p:nvPicPr>
          <p:cNvPr id="4" name="Picture 3" descr="A video game of a game&#10;&#10;AI-generated content may be incorrect.">
            <a:extLst>
              <a:ext uri="{FF2B5EF4-FFF2-40B4-BE49-F238E27FC236}">
                <a16:creationId xmlns:a16="http://schemas.microsoft.com/office/drawing/2014/main" id="{297C23D1-950C-D3D0-56EA-0CD123EF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3" y="2664949"/>
            <a:ext cx="9468517" cy="34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681535-EAE6-ED12-0133-905B3075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151606"/>
            <a:ext cx="4881282" cy="35130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400" b="1" dirty="0" err="1">
                <a:effectLst/>
                <a:latin typeface="IBM Plex Sans" panose="020B0503050203000203" pitchFamily="34" charset="0"/>
              </a:rPr>
              <a:t>Torchvision</a:t>
            </a:r>
            <a:r>
              <a:rPr lang="en-GB" sz="1400" dirty="0">
                <a:effectLst/>
                <a:latin typeface="IBM Plex Sans" panose="020B0503050203000203" pitchFamily="34" charset="0"/>
              </a:rPr>
              <a:t> provides easy access to state-of-the-art pre-trained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IBM Plex Sans" panose="020B0503050203000203" pitchFamily="34" charset="0"/>
              </a:rPr>
              <a:t>Models include weights trained on </a:t>
            </a:r>
            <a:r>
              <a:rPr lang="en-GB" sz="1400" b="1" dirty="0">
                <a:effectLst/>
                <a:latin typeface="IBM Plex Sans" panose="020B0503050203000203" pitchFamily="34" charset="0"/>
              </a:rPr>
              <a:t>ImageNet         </a:t>
            </a:r>
            <a:r>
              <a:rPr lang="en-GB" sz="1400" dirty="0">
                <a:effectLst/>
                <a:latin typeface="IBM Plex Sans" panose="020B0503050203000203" pitchFamily="34" charset="0"/>
              </a:rPr>
              <a:t>(1.2M+ images, 1000 classes)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IBM Plex Sans" panose="020B0503050203000203" pitchFamily="34" charset="0"/>
              </a:rPr>
              <a:t>Simple API for loading models </a:t>
            </a:r>
            <a:r>
              <a:rPr lang="en-GB" sz="1400" b="1" dirty="0">
                <a:effectLst/>
                <a:latin typeface="IBM Plex Sans" panose="020B0503050203000203" pitchFamily="34" charset="0"/>
              </a:rPr>
              <a:t>with or without          </a:t>
            </a:r>
            <a:r>
              <a:rPr lang="en-GB" sz="1400" dirty="0">
                <a:effectLst/>
                <a:latin typeface="IBM Plex Sans" panose="020B0503050203000203" pitchFamily="34" charset="0"/>
              </a:rPr>
              <a:t>pre-trained weights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IBM Plex Sans" panose="020B0503050203000203" pitchFamily="34" charset="0"/>
              </a:rPr>
              <a:t>Supports </a:t>
            </a:r>
            <a:r>
              <a:rPr lang="en-GB" sz="1400" b="1" dirty="0">
                <a:effectLst/>
                <a:latin typeface="IBM Plex Sans" panose="020B0503050203000203" pitchFamily="34" charset="0"/>
              </a:rPr>
              <a:t>many architectures</a:t>
            </a:r>
            <a:r>
              <a:rPr lang="en-GB" sz="140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400" dirty="0" err="1">
                <a:effectLst/>
                <a:latin typeface="IBM Plex Sans" panose="020B0503050203000203" pitchFamily="34" charset="0"/>
              </a:rPr>
              <a:t>ResNet</a:t>
            </a:r>
            <a:r>
              <a:rPr lang="en-GB" sz="1400" dirty="0">
                <a:effectLst/>
                <a:latin typeface="IBM Plex Sans" panose="020B0503050203000203" pitchFamily="34" charset="0"/>
              </a:rPr>
              <a:t>, </a:t>
            </a:r>
            <a:r>
              <a:rPr lang="en-GB" sz="1400" dirty="0" err="1">
                <a:effectLst/>
                <a:latin typeface="IBM Plex Sans" panose="020B0503050203000203" pitchFamily="34" charset="0"/>
              </a:rPr>
              <a:t>EfficientNet</a:t>
            </a:r>
            <a:r>
              <a:rPr lang="en-GB" sz="1400" dirty="0">
                <a:effectLst/>
                <a:latin typeface="IBM Plex Sans" panose="020B0503050203000203" pitchFamily="34" charset="0"/>
              </a:rPr>
              <a:t>, VGG, </a:t>
            </a:r>
            <a:r>
              <a:rPr lang="en-GB" sz="1400" dirty="0" err="1">
                <a:effectLst/>
                <a:latin typeface="IBM Plex Sans" panose="020B0503050203000203" pitchFamily="34" charset="0"/>
              </a:rPr>
              <a:t>MobileNet</a:t>
            </a:r>
            <a:r>
              <a:rPr lang="en-GB" sz="1400" dirty="0">
                <a:effectLst/>
                <a:latin typeface="IBM Plex Sans" panose="020B0503050203000203" pitchFamily="34" charset="0"/>
              </a:rPr>
              <a:t>, etc.</a:t>
            </a:r>
            <a:endParaRPr kumimoji="0" lang="en-GB" altLang="en-US" sz="14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099" y="759889"/>
            <a:ext cx="64142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Loading pre-trained models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2B2264-2700-231F-5E39-91EB1021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3" y="1447800"/>
            <a:ext cx="6526462" cy="45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0" y="585077"/>
            <a:ext cx="4732244" cy="62515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171450">
              <a:lnSpc>
                <a:spcPct val="170000"/>
              </a:lnSpc>
              <a:spcBef>
                <a:spcPts val="0"/>
              </a:spcBef>
            </a:pPr>
            <a:r>
              <a:rPr lang="en-GB" sz="1000" b="1" dirty="0">
                <a:latin typeface="IBM Plex Sans" panose="020B0503050203000203" pitchFamily="34" charset="0"/>
              </a:rPr>
              <a:t>Replace</a:t>
            </a:r>
            <a:r>
              <a:rPr lang="en-GB" sz="1000" dirty="0">
                <a:latin typeface="IBM Plex Sans" panose="020B0503050203000203" pitchFamily="34" charset="0"/>
              </a:rPr>
              <a:t> standard encoder with pre-trained </a:t>
            </a:r>
            <a:r>
              <a:rPr lang="en-GB" sz="1000" dirty="0" err="1">
                <a:latin typeface="IBM Plex Sans" panose="020B0503050203000203" pitchFamily="34" charset="0"/>
              </a:rPr>
              <a:t>EfficientNet</a:t>
            </a:r>
            <a:endParaRPr lang="en-GB" sz="1000" dirty="0">
              <a:latin typeface="IBM Plex Sans" panose="020B0503050203000203" pitchFamily="34" charset="0"/>
            </a:endParaRPr>
          </a:p>
          <a:p>
            <a:pPr marL="400050" indent="-171450">
              <a:lnSpc>
                <a:spcPct val="170000"/>
              </a:lnSpc>
              <a:spcBef>
                <a:spcPts val="0"/>
              </a:spcBef>
            </a:pPr>
            <a:r>
              <a:rPr lang="en-GB" sz="1000" b="1" dirty="0">
                <a:latin typeface="IBM Plex Sans" panose="020B0503050203000203" pitchFamily="34" charset="0"/>
              </a:rPr>
              <a:t>Freeze</a:t>
            </a:r>
            <a:r>
              <a:rPr lang="en-GB" sz="1000" dirty="0">
                <a:latin typeface="IBM Plex Sans" panose="020B0503050203000203" pitchFamily="34" charset="0"/>
              </a:rPr>
              <a:t> pre-trained weights to preserve learned features</a:t>
            </a:r>
          </a:p>
          <a:p>
            <a:pPr marL="400050" indent="-171450">
              <a:lnSpc>
                <a:spcPct val="170000"/>
              </a:lnSpc>
              <a:spcBef>
                <a:spcPts val="0"/>
              </a:spcBef>
            </a:pPr>
            <a:r>
              <a:rPr lang="en-GB" sz="1000" dirty="0">
                <a:latin typeface="IBM Plex Sans" panose="020B0503050203000203" pitchFamily="34" charset="0"/>
              </a:rPr>
              <a:t>Train </a:t>
            </a:r>
            <a:r>
              <a:rPr lang="en-GB" sz="1000" b="1" dirty="0">
                <a:latin typeface="IBM Plex Sans" panose="020B0503050203000203" pitchFamily="34" charset="0"/>
              </a:rPr>
              <a:t>only decoder </a:t>
            </a:r>
            <a:r>
              <a:rPr lang="en-GB" sz="1000" dirty="0">
                <a:latin typeface="IBM Plex Sans" panose="020B0503050203000203" pitchFamily="34" charset="0"/>
              </a:rPr>
              <a:t>layers initially</a:t>
            </a:r>
            <a:endParaRPr lang="en-GB" sz="1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5295900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EFFICIENT U-NET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D82DC-237B-1169-8CC2-2360293BBDFD}"/>
              </a:ext>
            </a:extLst>
          </p:cNvPr>
          <p:cNvSpPr/>
          <p:nvPr/>
        </p:nvSpPr>
        <p:spPr>
          <a:xfrm>
            <a:off x="4128247" y="5963771"/>
            <a:ext cx="1674159" cy="365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26F75B0-66F3-E3FC-2014-005AF049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70" y="1589833"/>
            <a:ext cx="10232092" cy="48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74817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BM Plex Mono" panose="020B0509050203000203" pitchFamily="49" charset="0"/>
              </a:rPr>
              <a:t>SMART UP BLOCK</a:t>
            </a:r>
          </a:p>
          <a:p>
            <a:endParaRPr lang="en-US" sz="2800" dirty="0">
              <a:latin typeface="IBM Plex Mono" panose="020B0509050203000203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153169B-A23C-7FC7-2A98-5AD3FA773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48" y="1523413"/>
            <a:ext cx="3898964" cy="35130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Handles feature map size mismatches between encoder and decoder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Employs bilinear interpolation to resolve size discrepancies when needed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Bilinear interpolation creates smoother transitions between pixels compared to nearest-neighbour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Allows flexibility when working with arbitrary encoder architectures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en-GB" altLang="en-US" sz="14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B5DE280-E4DF-1CF9-B21E-0B1220AF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64" y="528075"/>
            <a:ext cx="7677859" cy="59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C8A3-188A-69C3-A36B-0807DC05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00E-8D7F-FF25-EE0B-53A6402D9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Advantages of t-learning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DCCE7-8478-4673-B346-72FD5E626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038" y="5003893"/>
            <a:ext cx="5245101" cy="1566804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Reduced training time (5-10x faster)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Works with limited medical imaging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Better performance with challenging cases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F1AD5A-5B97-0371-1F4D-78D51AF728C6}"/>
              </a:ext>
            </a:extLst>
          </p:cNvPr>
          <p:cNvSpPr txBox="1">
            <a:spLocks/>
          </p:cNvSpPr>
          <p:nvPr/>
        </p:nvSpPr>
        <p:spPr>
          <a:xfrm>
            <a:off x="615875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Faster convergence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Lower computational cost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Knowledge retention from source domain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F32993-AC35-A45E-7335-51A698FB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SE05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A0E7C58-D2F5-2419-00FF-4E979BDE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8917E-9829-54A5-A6DE-C51E9CC3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450476"/>
            <a:ext cx="12192000" cy="34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594416"/>
          </a:xfrm>
        </p:spPr>
        <p:txBody>
          <a:bodyPr rtlCol="0">
            <a:noAutofit/>
          </a:bodyPr>
          <a:lstStyle/>
          <a:p>
            <a:pPr algn="l"/>
            <a:r>
              <a:rPr lang="en-GB" sz="1200" b="1" i="0" dirty="0">
                <a:effectLst/>
                <a:latin typeface="IBM Plex Sans" panose="020B0503050203000203" pitchFamily="34" charset="0"/>
              </a:rPr>
              <a:t>Introduction to Transfer Learning</a:t>
            </a: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Definition and core concepts</a:t>
            </a:r>
          </a:p>
          <a:p>
            <a:pPr algn="l"/>
            <a:r>
              <a:rPr lang="en-GB" sz="1200" b="1" i="0" dirty="0">
                <a:effectLst/>
                <a:latin typeface="IBM Plex Sans" panose="020B0503050203000203" pitchFamily="34" charset="0"/>
              </a:rPr>
              <a:t>Dataset Preparation</a:t>
            </a: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Creating </a:t>
            </a:r>
            <a:r>
              <a:rPr lang="en-GB" sz="1200" b="0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 dataset classes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Computing dataset statistics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Data augmentation for medical images</a:t>
            </a:r>
          </a:p>
          <a:p>
            <a:pPr algn="l"/>
            <a:r>
              <a:rPr lang="en-GB" sz="1200" b="1" i="0" dirty="0">
                <a:effectLst/>
                <a:latin typeface="IBM Plex Sans" panose="020B0503050203000203" pitchFamily="34" charset="0"/>
              </a:rPr>
              <a:t>Baseline Architecture</a:t>
            </a: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U-Net architecture overview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Implementation of encoder-decoder structure</a:t>
            </a:r>
          </a:p>
          <a:p>
            <a:pPr algn="l"/>
            <a:r>
              <a:rPr lang="en-GB" sz="1200" b="1" i="0" dirty="0">
                <a:effectLst/>
                <a:latin typeface="IBM Plex Sans" panose="020B0503050203000203" pitchFamily="34" charset="0"/>
              </a:rPr>
              <a:t>Loss Functions for Segmentation</a:t>
            </a: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Dice Loss implementation</a:t>
            </a:r>
          </a:p>
          <a:p>
            <a:pPr algn="l"/>
            <a:r>
              <a:rPr lang="en-GB" sz="1200" b="1" i="0" dirty="0">
                <a:effectLst/>
                <a:latin typeface="IBM Plex Sans" panose="020B0503050203000203" pitchFamily="34" charset="0"/>
              </a:rPr>
              <a:t>Transfer Learning with Pre-trained Models</a:t>
            </a: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Introducing </a:t>
            </a:r>
            <a:r>
              <a:rPr lang="en-GB" sz="1200" b="0" i="0" dirty="0" err="1">
                <a:effectLst/>
                <a:latin typeface="IBM Plex Sans" panose="020B0503050203000203" pitchFamily="34" charset="0"/>
              </a:rPr>
              <a:t>EfficientNet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 architecture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Adapting pre-trained models for segmentation</a:t>
            </a:r>
          </a:p>
          <a:p>
            <a:pPr algn="l"/>
            <a:r>
              <a:rPr lang="en-GB" sz="1200" b="1" i="0" dirty="0">
                <a:effectLst/>
                <a:latin typeface="IBM Plex Sans" panose="020B0503050203000203" pitchFamily="34" charset="0"/>
              </a:rPr>
              <a:t>Advantages of transfer learning approach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3" name="Picture Placeholder 2" descr="Accurate and versatile 3D segmentation of plant tissues at cellular  resolution | eLife">
            <a:extLst>
              <a:ext uri="{FF2B5EF4-FFF2-40B4-BE49-F238E27FC236}">
                <a16:creationId xmlns:a16="http://schemas.microsoft.com/office/drawing/2014/main" id="{0E486A41-1956-F155-4619-AD30D63714A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4"/>
          <a:stretch/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09006"/>
            <a:ext cx="10782299" cy="1100621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WHAT IS TRANSFER LEARNING?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05B6D00-521B-2595-9FA8-C0B82EF7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4876213"/>
            <a:ext cx="7070042" cy="543505"/>
          </a:xfrm>
        </p:spPr>
        <p:txBody>
          <a:bodyPr/>
          <a:lstStyle/>
          <a:p>
            <a:pPr algn="l"/>
            <a:r>
              <a:rPr lang="en-GB" sz="1400" b="0" i="0" dirty="0">
                <a:solidFill>
                  <a:srgbClr val="C6C6C6"/>
                </a:solidFill>
                <a:effectLst/>
                <a:latin typeface="Segoe WPC"/>
              </a:rPr>
              <a:t>A technique where a model developed for one task is reused as a starting point for a model on a second task. It leverages knowledge from pre-trained models instead of starting from scratch</a:t>
            </a:r>
          </a:p>
          <a:p>
            <a:pPr algn="l"/>
            <a:r>
              <a:rPr lang="en-GB" sz="1400" b="0" i="0" dirty="0">
                <a:solidFill>
                  <a:srgbClr val="C6C6C6"/>
                </a:solidFill>
                <a:effectLst/>
                <a:latin typeface="Segoe WPC"/>
              </a:rPr>
              <a:t>It is particularly effective for deep learning models that require massive datasets and computational resources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C8A8AB-1360-E0EF-0136-880675126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778" y="385411"/>
            <a:ext cx="5393391" cy="355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2" y="871758"/>
            <a:ext cx="10234369" cy="3017959"/>
          </a:xfrm>
        </p:spPr>
        <p:txBody>
          <a:bodyPr rtlCol="0">
            <a:normAutofit/>
          </a:bodyPr>
          <a:lstStyle/>
          <a:p>
            <a:r>
              <a:rPr lang="en-GB" dirty="0">
                <a:latin typeface="IBM Plex Mono" panose="020B0509050203000203" pitchFamily="49" charset="0"/>
              </a:rPr>
              <a:t>When should YOU use transfer learning?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7424163" y="1706921"/>
            <a:ext cx="4167203" cy="79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The 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effectiveness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 depends on similarity between source and target domains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583CC4-4F77-6625-75C3-8585B1EDD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79973"/>
              </p:ext>
            </p:extLst>
          </p:nvPr>
        </p:nvGraphicFramePr>
        <p:xfrm>
          <a:off x="2346512" y="2797962"/>
          <a:ext cx="7817904" cy="2949383"/>
        </p:xfrm>
        <a:graphic>
          <a:graphicData uri="http://schemas.openxmlformats.org/drawingml/2006/table">
            <a:tbl>
              <a:tblPr/>
              <a:tblGrid>
                <a:gridCol w="2605968">
                  <a:extLst>
                    <a:ext uri="{9D8B030D-6E8A-4147-A177-3AD203B41FA5}">
                      <a16:colId xmlns:a16="http://schemas.microsoft.com/office/drawing/2014/main" val="532837821"/>
                    </a:ext>
                  </a:extLst>
                </a:gridCol>
                <a:gridCol w="2605968">
                  <a:extLst>
                    <a:ext uri="{9D8B030D-6E8A-4147-A177-3AD203B41FA5}">
                      <a16:colId xmlns:a16="http://schemas.microsoft.com/office/drawing/2014/main" val="3100029743"/>
                    </a:ext>
                  </a:extLst>
                </a:gridCol>
                <a:gridCol w="2605968">
                  <a:extLst>
                    <a:ext uri="{9D8B030D-6E8A-4147-A177-3AD203B41FA5}">
                      <a16:colId xmlns:a16="http://schemas.microsoft.com/office/drawing/2014/main" val="1187441231"/>
                    </a:ext>
                  </a:extLst>
                </a:gridCol>
              </a:tblGrid>
              <a:tr h="475873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IBM Plex Mono" panose="020B0509050203000203" pitchFamily="49" charset="0"/>
                        </a:rPr>
                        <a:t>SCENARIO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IBM Plex Mono" panose="020B0509050203000203" pitchFamily="49" charset="0"/>
                        </a:rPr>
                        <a:t>EXAMPLE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IBM Plex Mono" panose="020B0509050203000203" pitchFamily="49" charset="0"/>
                        </a:rPr>
                        <a:t>BENEFIT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117502"/>
                  </a:ext>
                </a:extLst>
              </a:tr>
              <a:tr h="487525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IBM Plex Sans" panose="020B0503050203000203" pitchFamily="34" charset="0"/>
                        </a:rPr>
                        <a:t>Limited training data</a:t>
                      </a:r>
                      <a:endParaRPr lang="en-GB" sz="1400" dirty="0">
                        <a:latin typeface="IBM Plex Sans" panose="020B0503050203000203" pitchFamily="34" charset="0"/>
                      </a:endParaRP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IBM Plex Sans" panose="020B0503050203000203" pitchFamily="34" charset="0"/>
                        </a:rPr>
                        <a:t>Medical imaging with few samples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IBM Plex Sans" panose="020B0503050203000203" pitchFamily="34" charset="0"/>
                        </a:rPr>
                        <a:t>Pre-trained features compensate for data scarcity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387083"/>
                  </a:ext>
                </a:extLst>
              </a:tr>
              <a:tr h="487525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IBM Plex Sans" panose="020B0503050203000203" pitchFamily="34" charset="0"/>
                        </a:rPr>
                        <a:t>Similar domains</a:t>
                      </a:r>
                      <a:endParaRPr lang="en-GB" sz="1400" dirty="0">
                        <a:latin typeface="IBM Plex Sans" panose="020B0503050203000203" pitchFamily="34" charset="0"/>
                      </a:endParaRP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IBM Plex Sans" panose="020B0503050203000203" pitchFamily="34" charset="0"/>
                        </a:rPr>
                        <a:t>From natural images to satellite imagery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IBM Plex Sans" panose="020B0503050203000203" pitchFamily="34" charset="0"/>
                        </a:rPr>
                        <a:t>Underlying features (edges, textures) transfer well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09474"/>
                  </a:ext>
                </a:extLst>
              </a:tr>
              <a:tr h="487525"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IBM Plex Sans" panose="020B0503050203000203" pitchFamily="34" charset="0"/>
                        </a:rPr>
                        <a:t>Time constraints</a:t>
                      </a:r>
                      <a:endParaRPr lang="en-GB" sz="1400">
                        <a:latin typeface="IBM Plex Sans" panose="020B0503050203000203" pitchFamily="34" charset="0"/>
                      </a:endParaRP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IBM Plex Sans" panose="020B0503050203000203" pitchFamily="34" charset="0"/>
                        </a:rPr>
                        <a:t>Rapid prototyping needs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IBM Plex Sans" panose="020B0503050203000203" pitchFamily="34" charset="0"/>
                        </a:rPr>
                        <a:t>Accelerates model development cycle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317660"/>
                  </a:ext>
                </a:extLst>
              </a:tr>
              <a:tr h="487525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IBM Plex Sans" panose="020B0503050203000203" pitchFamily="34" charset="0"/>
                        </a:rPr>
                        <a:t>Hardware limitations</a:t>
                      </a:r>
                      <a:endParaRPr lang="en-GB" sz="1400" dirty="0">
                        <a:latin typeface="IBM Plex Sans" panose="020B0503050203000203" pitchFamily="34" charset="0"/>
                      </a:endParaRP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IBM Plex Sans" panose="020B0503050203000203" pitchFamily="34" charset="0"/>
                        </a:rPr>
                        <a:t>Training with limited GPU access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IBM Plex Sans" panose="020B0503050203000203" pitchFamily="34" charset="0"/>
                        </a:rPr>
                        <a:t>Reduces computational requirements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43192"/>
                  </a:ext>
                </a:extLst>
              </a:tr>
              <a:tr h="487525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IBM Plex Sans" panose="020B0503050203000203" pitchFamily="34" charset="0"/>
                        </a:rPr>
                        <a:t>Preventing overfitting</a:t>
                      </a:r>
                      <a:endParaRPr lang="en-GB" sz="1400" dirty="0">
                        <a:latin typeface="IBM Plex Sans" panose="020B0503050203000203" pitchFamily="34" charset="0"/>
                      </a:endParaRP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IBM Plex Sans" panose="020B0503050203000203" pitchFamily="34" charset="0"/>
                        </a:rPr>
                        <a:t>Small dataset applications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IBM Plex Sans" panose="020B0503050203000203" pitchFamily="34" charset="0"/>
                        </a:rPr>
                        <a:t>Regularization effect from pre-trained weights</a:t>
                      </a:r>
                    </a:p>
                  </a:txBody>
                  <a:tcPr marL="67982" marR="67982" marT="33991" marB="339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622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D10EA-FE38-E166-53C0-F6D3C99B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5C425A8-5D53-36BB-6FEF-FCAA1592F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6933116" cy="2147107"/>
          </a:xfrm>
        </p:spPr>
        <p:txBody>
          <a:bodyPr rtlCol="0">
            <a:normAutofit/>
          </a:bodyPr>
          <a:lstStyle/>
          <a:p>
            <a:r>
              <a:rPr lang="fi-FI" dirty="0">
                <a:latin typeface="IBM Plex Mono" panose="020B0509050203000203" pitchFamily="49" charset="0"/>
              </a:rPr>
              <a:t>ISIC 2016 Skin Lesion Dataset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F6BF302D-37BF-5870-8CCA-397BD9C58C1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EAC2B34-A9DE-3097-0749-40DE5CD80D44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0384B-72FB-C4C0-9BCB-066D71AABC3D}"/>
              </a:ext>
            </a:extLst>
          </p:cNvPr>
          <p:cNvSpPr txBox="1"/>
          <p:nvPr/>
        </p:nvSpPr>
        <p:spPr>
          <a:xfrm>
            <a:off x="768467" y="2251530"/>
            <a:ext cx="5645780" cy="361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i="0" dirty="0">
                <a:effectLst/>
                <a:latin typeface="IBM Plex Sans" panose="020B0503050203000203" pitchFamily="34" charset="0"/>
              </a:rPr>
              <a:t>Medical datasets like ISIC are typically smaller than general computer vision datasets, making transfer learning particularly valuable</a:t>
            </a:r>
            <a:endParaRPr lang="en-GB" sz="1400" dirty="0">
              <a:latin typeface="IBM Plex Sans" panose="020B050305020300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effectLst/>
                <a:latin typeface="IBM Plex Sans" panose="020B0503050203000203" pitchFamily="34" charset="0"/>
              </a:rPr>
              <a:t>Contains </a:t>
            </a:r>
            <a:r>
              <a:rPr lang="en-GB" sz="1400" i="0" dirty="0" err="1">
                <a:effectLst/>
                <a:latin typeface="IBM Plex Sans" panose="020B0503050203000203" pitchFamily="34" charset="0"/>
              </a:rPr>
              <a:t>dermoscopic</a:t>
            </a:r>
            <a:r>
              <a:rPr lang="en-GB" sz="1400" i="0" dirty="0">
                <a:effectLst/>
                <a:latin typeface="IBM Plex Sans" panose="020B0503050203000203" pitchFamily="34" charset="0"/>
              </a:rPr>
              <a:t> images of skin lesions with expert-annotated segmentation masks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effectLst/>
                <a:latin typeface="IBM Plex Sans" panose="020B0503050203000203" pitchFamily="34" charset="0"/>
              </a:rPr>
              <a:t>900 training images and 379 test images with corresponding binary masks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effectLst/>
                <a:latin typeface="IBM Plex Sans" panose="020B0503050203000203" pitchFamily="34" charset="0"/>
              </a:rPr>
              <a:t>Critical for developing automated diagnostic tools for early melanoma detection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effectLst/>
                <a:latin typeface="IBM Plex Sans" panose="020B0503050203000203" pitchFamily="34" charset="0"/>
              </a:rPr>
              <a:t>Challenging due to varying lesion sizes, shapes, colours, and skin types</a:t>
            </a:r>
          </a:p>
        </p:txBody>
      </p:sp>
      <p:pic>
        <p:nvPicPr>
          <p:cNvPr id="4098" name="Picture 2" descr="Improving Skin Lesion Segmentation with Self-Training">
            <a:extLst>
              <a:ext uri="{FF2B5EF4-FFF2-40B4-BE49-F238E27FC236}">
                <a16:creationId xmlns:a16="http://schemas.microsoft.com/office/drawing/2014/main" id="{DFB594B7-C098-4DB2-527D-E3AECA587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59666"/>
          <a:stretch/>
        </p:blipFill>
        <p:spPr bwMode="auto">
          <a:xfrm>
            <a:off x="8634315" y="1243853"/>
            <a:ext cx="2620874" cy="493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8809AC-274E-B92A-EFC8-0AD63A117054}"/>
              </a:ext>
            </a:extLst>
          </p:cNvPr>
          <p:cNvSpPr txBox="1">
            <a:spLocks/>
          </p:cNvSpPr>
          <p:nvPr/>
        </p:nvSpPr>
        <p:spPr>
          <a:xfrm>
            <a:off x="8878969" y="871758"/>
            <a:ext cx="958858" cy="372095"/>
          </a:xfrm>
          <a:prstGeom prst="rect">
            <a:avLst/>
          </a:prstGeom>
        </p:spPr>
        <p:txBody>
          <a:bodyPr rtlCol="0"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dirty="0">
                <a:latin typeface="IBM Plex Mono" panose="020B0509050203000203" pitchFamily="49" charset="0"/>
              </a:rPr>
              <a:t>image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504D95-231C-84C4-3A3A-ECB15A9CD1F7}"/>
              </a:ext>
            </a:extLst>
          </p:cNvPr>
          <p:cNvSpPr txBox="1">
            <a:spLocks/>
          </p:cNvSpPr>
          <p:nvPr/>
        </p:nvSpPr>
        <p:spPr>
          <a:xfrm>
            <a:off x="10173799" y="822390"/>
            <a:ext cx="958858" cy="37209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>
                <a:latin typeface="IBM Plex Mono" panose="020B0509050203000203" pitchFamily="49" charset="0"/>
              </a:rPr>
              <a:t>MASK</a:t>
            </a:r>
            <a:endParaRPr lang="en-US" sz="2000" dirty="0"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2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PYTORCH DATASET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SE05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578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1940913"/>
            <a:ext cx="3407135" cy="44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i="0" dirty="0" err="1">
                <a:effectLst/>
                <a:latin typeface="IBM Plex Sans" panose="020B0503050203000203" pitchFamily="34" charset="0"/>
              </a:rPr>
              <a:t>PyTorch's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 Dataset class is the foundation for data loading</a:t>
            </a:r>
          </a:p>
          <a:p>
            <a:pPr algn="l">
              <a:lnSpc>
                <a:spcPct val="150000"/>
              </a:lnSpc>
            </a:pPr>
            <a:endParaRPr lang="en-GB" sz="1600" i="0" dirty="0">
              <a:effectLst/>
              <a:latin typeface="IBM Plex Sans" panose="020B050305020300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Three key methods: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__</a:t>
            </a:r>
            <a:r>
              <a:rPr lang="en-GB" sz="1600" i="0" dirty="0" err="1">
                <a:effectLst/>
                <a:latin typeface="IBM Plex Sans" panose="020B0503050203000203" pitchFamily="34" charset="0"/>
              </a:rPr>
              <a:t>init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__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__</a:t>
            </a:r>
            <a:r>
              <a:rPr lang="en-GB" sz="1600" i="0" dirty="0" err="1">
                <a:effectLst/>
                <a:latin typeface="IBM Plex Sans" panose="020B0503050203000203" pitchFamily="34" charset="0"/>
              </a:rPr>
              <a:t>len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__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 __</a:t>
            </a:r>
            <a:r>
              <a:rPr lang="en-GB" sz="1600" i="0" dirty="0" err="1">
                <a:effectLst/>
                <a:latin typeface="IBM Plex Sans" panose="020B0503050203000203" pitchFamily="34" charset="0"/>
              </a:rPr>
              <a:t>getitem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__</a:t>
            </a:r>
          </a:p>
          <a:p>
            <a:pPr algn="l">
              <a:lnSpc>
                <a:spcPct val="150000"/>
              </a:lnSpc>
            </a:pPr>
            <a:endParaRPr lang="en-GB" sz="1600" i="0" dirty="0">
              <a:effectLst/>
              <a:latin typeface="IBM Plex Sans" panose="020B050305020300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Enables efficient data handling and batch processing</a:t>
            </a:r>
          </a:p>
          <a:p>
            <a:pPr algn="l">
              <a:lnSpc>
                <a:spcPct val="150000"/>
              </a:lnSpc>
            </a:pPr>
            <a:endParaRPr lang="en-GB" sz="1600" i="0" dirty="0">
              <a:effectLst/>
              <a:latin typeface="IBM Plex Sans" panose="020B0503050203000203" pitchFamily="34" charset="0"/>
            </a:endParaRPr>
          </a:p>
          <a:p>
            <a:pPr algn="l">
              <a:lnSpc>
                <a:spcPct val="150000"/>
              </a:lnSpc>
            </a:pPr>
            <a:endParaRPr lang="en-GB" sz="160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E285C5-FA08-A382-6A70-2E9C72D7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" y="1447800"/>
            <a:ext cx="7659744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2562B4-5EB6-AAA1-81AB-030669CC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42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Synchronized </a:t>
            </a:r>
            <a:r>
              <a:rPr lang="en-GB" altLang="en-US" sz="1500" dirty="0">
                <a:latin typeface="IBM Plex Sans" panose="020B0503050203000203" pitchFamily="34" charset="0"/>
              </a:rPr>
              <a:t>augmentation for images and masks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Careful selection </a:t>
            </a:r>
            <a:r>
              <a:rPr lang="en-GB" altLang="en-US" sz="1500" dirty="0">
                <a:latin typeface="IBM Plex Sans" panose="020B0503050203000203" pitchFamily="34" charset="0"/>
              </a:rPr>
              <a:t>of transformations to preserve diagnostic features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Geometric transforms: </a:t>
            </a:r>
            <a:r>
              <a:rPr lang="en-GB" altLang="en-US" sz="1500" dirty="0">
                <a:latin typeface="IBM Plex Sans" panose="020B0503050203000203" pitchFamily="34" charset="0"/>
              </a:rPr>
              <a:t>rotation, flipping, resizing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 err="1">
                <a:latin typeface="IBM Plex Sans" panose="020B0503050203000203" pitchFamily="34" charset="0"/>
              </a:rPr>
              <a:t>Color</a:t>
            </a:r>
            <a:r>
              <a:rPr lang="en-GB" altLang="en-US" sz="1500" b="1" dirty="0">
                <a:latin typeface="IBM Plex Sans" panose="020B0503050203000203" pitchFamily="34" charset="0"/>
              </a:rPr>
              <a:t> adjustments: </a:t>
            </a:r>
            <a:r>
              <a:rPr lang="en-GB" altLang="en-US" sz="1500" dirty="0">
                <a:latin typeface="IBM Plex Sans" panose="020B0503050203000203" pitchFamily="34" charset="0"/>
              </a:rPr>
              <a:t>brightness, contrast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7763330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DATA AUGMENTATION FOR SEGMENTATION</a:t>
            </a:r>
          </a:p>
        </p:txBody>
      </p:sp>
      <p:pic>
        <p:nvPicPr>
          <p:cNvPr id="4" name="Picture 3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5D87C5BB-4DAF-6E02-34B6-7408B24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54" y="2082231"/>
            <a:ext cx="7132546" cy="33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094" y="646525"/>
            <a:ext cx="3874143" cy="152704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i="0" dirty="0">
                <a:effectLst/>
                <a:latin typeface="IBM Plex Sans" panose="020B0503050203000203" pitchFamily="34" charset="0"/>
              </a:rPr>
              <a:t>Encoder-decoder </a:t>
            </a:r>
            <a:r>
              <a:rPr lang="en-GB" sz="1800" b="0" i="0" dirty="0">
                <a:effectLst/>
                <a:latin typeface="IBM Plex Sans" panose="020B0503050203000203" pitchFamily="34" charset="0"/>
              </a:rPr>
              <a:t>architecture with skip connections</a:t>
            </a:r>
          </a:p>
          <a:p>
            <a:r>
              <a:rPr lang="en-GB" sz="1800" b="0" i="0" dirty="0">
                <a:effectLst/>
                <a:latin typeface="IBM Plex Sans" panose="020B0503050203000203" pitchFamily="34" charset="0"/>
              </a:rPr>
              <a:t>Captures both </a:t>
            </a:r>
            <a:r>
              <a:rPr lang="en-GB" sz="1800" b="1" i="0" dirty="0">
                <a:effectLst/>
                <a:latin typeface="IBM Plex Sans" panose="020B0503050203000203" pitchFamily="34" charset="0"/>
              </a:rPr>
              <a:t>context and localisation </a:t>
            </a:r>
            <a:r>
              <a:rPr lang="en-GB" sz="1800" b="0" i="0" dirty="0">
                <a:effectLst/>
                <a:latin typeface="IBM Plex Sans" panose="020B0503050203000203" pitchFamily="34" charset="0"/>
              </a:rPr>
              <a:t>information</a:t>
            </a:r>
          </a:p>
          <a:p>
            <a:r>
              <a:rPr lang="en-GB" sz="1800" b="0" i="0" dirty="0">
                <a:effectLst/>
                <a:latin typeface="IBM Plex Sans" panose="020B0503050203000203" pitchFamily="34" charset="0"/>
              </a:rPr>
              <a:t>Widely used for biomedical </a:t>
            </a:r>
            <a:r>
              <a:rPr lang="en-GB" sz="1800" b="1" i="0" dirty="0">
                <a:effectLst/>
                <a:latin typeface="IBM Plex Sans" panose="020B0503050203000203" pitchFamily="34" charset="0"/>
              </a:rPr>
              <a:t>image segmentation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U-NET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D82DC-237B-1169-8CC2-2360293BBDFD}"/>
              </a:ext>
            </a:extLst>
          </p:cNvPr>
          <p:cNvSpPr/>
          <p:nvPr/>
        </p:nvSpPr>
        <p:spPr>
          <a:xfrm>
            <a:off x="4128247" y="5963771"/>
            <a:ext cx="1674159" cy="365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B46E9DF-D57B-B6C7-BF85-92686547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88" y="1634980"/>
            <a:ext cx="9950824" cy="47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AC7C-16B4-CF59-F285-6143B756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81995BF0-DBFB-CC4D-20DD-83E754BF5B3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SE05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556A56B-E7FF-3672-A078-207C8DCA57EC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975022-EABD-116A-65FB-99EA0862A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099" y="1563754"/>
            <a:ext cx="4360863" cy="214091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dirty="0">
                <a:latin typeface="IBM Plex Sans" panose="020B0503050203000203" pitchFamily="34" charset="0"/>
              </a:rPr>
              <a:t>Measures </a:t>
            </a:r>
            <a:r>
              <a:rPr lang="en-GB" altLang="en-US" sz="1500" b="1" dirty="0">
                <a:latin typeface="IBM Plex Sans" panose="020B0503050203000203" pitchFamily="34" charset="0"/>
              </a:rPr>
              <a:t>overlap</a:t>
            </a:r>
            <a:r>
              <a:rPr lang="en-GB" altLang="en-US" sz="1500" dirty="0">
                <a:latin typeface="IBM Plex Sans" panose="020B0503050203000203" pitchFamily="34" charset="0"/>
              </a:rPr>
              <a:t> between predicted and ground truth masks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dirty="0">
                <a:latin typeface="IBM Plex Sans" panose="020B0503050203000203" pitchFamily="34" charset="0"/>
              </a:rPr>
              <a:t>Handles </a:t>
            </a:r>
            <a:r>
              <a:rPr lang="en-GB" altLang="en-US" sz="1500" b="1" dirty="0">
                <a:latin typeface="IBM Plex Sans" panose="020B0503050203000203" pitchFamily="34" charset="0"/>
              </a:rPr>
              <a:t>class imbalance </a:t>
            </a:r>
            <a:r>
              <a:rPr lang="en-GB" altLang="en-US" sz="1500" dirty="0">
                <a:latin typeface="IBM Plex Sans" panose="020B0503050203000203" pitchFamily="34" charset="0"/>
              </a:rPr>
              <a:t>better than binary cross-entropy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E4777-A3B3-4C1F-311D-FD254A437F4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7763330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DICE LOSS</a:t>
            </a:r>
          </a:p>
        </p:txBody>
      </p:sp>
      <p:pic>
        <p:nvPicPr>
          <p:cNvPr id="3" name="Picture 2" descr="A black background with a square object&#10;&#10;AI-generated content may be incorrect.">
            <a:extLst>
              <a:ext uri="{FF2B5EF4-FFF2-40B4-BE49-F238E27FC236}">
                <a16:creationId xmlns:a16="http://schemas.microsoft.com/office/drawing/2014/main" id="{747FD836-D95F-B371-95AB-366281A5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1" y="3308516"/>
            <a:ext cx="6353862" cy="19026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F7E2E4-7D6D-C4DD-BCDE-0AED364853D1}"/>
                  </a:ext>
                </a:extLst>
              </p:cNvPr>
              <p:cNvSpPr txBox="1"/>
              <p:nvPr/>
            </p:nvSpPr>
            <p:spPr>
              <a:xfrm>
                <a:off x="-344099" y="5528864"/>
                <a:ext cx="6094878" cy="703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8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Dice</m:t>
                      </m:r>
                      <m:r>
                        <m:rPr>
                          <m:nor/>
                        </m:rPr>
                        <a:rPr lang="en-GB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altLang="en-US" sz="15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F7E2E4-7D6D-C4DD-BCDE-0AED36485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99" y="5528864"/>
                <a:ext cx="6094878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580A33F-2A8F-ADF2-F7D1-BE24FF553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4235"/>
            <a:ext cx="6488492" cy="34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9085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1074</TotalTime>
  <Words>611</Words>
  <Application>Microsoft Office PowerPoint</Application>
  <PresentationFormat>Widescreen</PresentationFormat>
  <Paragraphs>147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Calisto MT</vt:lpstr>
      <vt:lpstr>Cambria Math</vt:lpstr>
      <vt:lpstr>IBM Plex Mono</vt:lpstr>
      <vt:lpstr>IBM Plex Sans</vt:lpstr>
      <vt:lpstr>Segoe WPC</vt:lpstr>
      <vt:lpstr>Univers Condensed</vt:lpstr>
      <vt:lpstr>ChronicleVTI</vt:lpstr>
      <vt:lpstr>Session // 05 TRANSFER LEARNING  FACULTY OF  SCIENCE AND ENGINEERING +++</vt:lpstr>
      <vt:lpstr>Agenda</vt:lpstr>
      <vt:lpstr>WHAT IS TRANSFER LEARNING?</vt:lpstr>
      <vt:lpstr>When should YOU use transfer learning?</vt:lpstr>
      <vt:lpstr>ISIC 2016 Skin Lesion Dataset</vt:lpstr>
      <vt:lpstr>PYTORCH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t-learning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14</cp:revision>
  <dcterms:created xsi:type="dcterms:W3CDTF">2025-04-24T12:41:57Z</dcterms:created>
  <dcterms:modified xsi:type="dcterms:W3CDTF">2025-04-27T17:48:47Z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